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3" r:id="rId9"/>
    <p:sldId id="261" r:id="rId10"/>
    <p:sldId id="264" r:id="rId11"/>
    <p:sldId id="262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3AAEC-5F90-48C6-8459-FC6DC5283096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47F3-7EA0-42C0-8114-A13F3E055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8527-1BC6-4F00-9359-9449B87420B8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04B67-F6E0-4E20-9128-57739EE10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65B6-306E-4298-BDA6-F48D6D2B921F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B8BA-6257-4827-8295-D63A6F514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EF1C-0924-4DC7-B855-BC0EF71C13B5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6099-5997-4DF8-8F9E-BCB09C0A6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7760-9E63-4371-9B93-1A8C2931B7A4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991A-5217-4598-A8DC-2F5BAA1F2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2958-E6E5-44DD-A341-B517343D9439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CA4BF-1C87-4464-81D9-A6890ED5F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0BBF-B78A-481C-93B3-6406121629B2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2C10-61D1-4163-8C66-8FE90A734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BA6DA-C39D-4AFD-B162-38F939908E30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C815-61B7-4D75-ADFC-770196AFF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0CD0-DB9E-49F4-AFA4-AEB361E4ED0F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586D-E4AD-4C9D-B194-3E7628426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71E3B-30B8-4F25-B73F-155202690BD1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7FF1-2CA8-459A-B39B-5B74A9A40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E5CD-6AB7-46DA-B550-4454C22B6E84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2582-DE09-43CF-963C-8DA322E0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228095-2C4A-45C6-BD5D-0F1299A6891B}" type="datetimeFigureOut">
              <a:rPr lang="ru-RU"/>
              <a:pPr>
                <a:defRPr/>
              </a:pPr>
              <a:t>14.11.2020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69882-3412-4AAC-BFCE-9580287CE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2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1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.gi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.gif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7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11" Type="http://schemas.openxmlformats.org/officeDocument/2006/relationships/image" Target="../media/image25.jpeg"/><Relationship Id="rId5" Type="http://schemas.openxmlformats.org/officeDocument/2006/relationships/image" Target="../media/image20.jpeg"/><Relationship Id="rId10" Type="http://schemas.openxmlformats.org/officeDocument/2006/relationships/image" Target="../media/image13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75" y="404813"/>
            <a:ext cx="6511925" cy="143986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639763" algn="ctr" eaLnBrk="1" hangingPunct="1">
              <a:buFont typeface="Georgia" pitchFamily="18" charset="0"/>
              <a:buNone/>
            </a:pPr>
            <a:r>
              <a:rPr lang="ru-RU" sz="1600" b="0" dirty="0" smtClean="0">
                <a:solidFill>
                  <a:schemeClr val="tx1"/>
                </a:solidFill>
                <a:effectLst/>
                <a:latin typeface="Arial" charset="0"/>
              </a:rPr>
              <a:t>МБДОУ «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Arial" charset="0"/>
              </a:rPr>
              <a:t>Колыванский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charset="0"/>
              </a:rPr>
              <a:t> детский сад «Радуга»</a:t>
            </a:r>
            <a:endParaRPr lang="ru-RU" sz="1600" b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314" name="Rectangle 10"/>
          <p:cNvSpPr>
            <a:spLocks noGrp="1"/>
          </p:cNvSpPr>
          <p:nvPr>
            <p:ph sz="half" idx="4294967295"/>
          </p:nvPr>
        </p:nvSpPr>
        <p:spPr>
          <a:xfrm>
            <a:off x="468313" y="2205038"/>
            <a:ext cx="5399087" cy="2519362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ru-RU" sz="3600" smtClean="0">
                <a:latin typeface="Arial" charset="0"/>
              </a:rPr>
              <a:t>Дидактическая игра «Спортивная математика»</a:t>
            </a:r>
          </a:p>
          <a:p>
            <a:pPr algn="ctr">
              <a:buFont typeface="Georgia" pitchFamily="18" charset="0"/>
              <a:buNone/>
            </a:pPr>
            <a:r>
              <a:rPr lang="ru-RU" sz="3600" smtClean="0">
                <a:latin typeface="Arial" charset="0"/>
              </a:rPr>
              <a:t>4-5 лет</a:t>
            </a:r>
          </a:p>
        </p:txBody>
      </p:sp>
      <p:sp>
        <p:nvSpPr>
          <p:cNvPr id="13315" name="Rectangle 11"/>
          <p:cNvSpPr>
            <a:spLocks noGrp="1"/>
          </p:cNvSpPr>
          <p:nvPr>
            <p:ph sz="half" idx="4294967295"/>
          </p:nvPr>
        </p:nvSpPr>
        <p:spPr>
          <a:xfrm>
            <a:off x="1187450" y="4941888"/>
            <a:ext cx="6653213" cy="882650"/>
          </a:xfrm>
        </p:spPr>
        <p:txBody>
          <a:bodyPr/>
          <a:lstStyle/>
          <a:p>
            <a:pPr algn="r">
              <a:buFont typeface="Georgia" pitchFamily="18" charset="0"/>
              <a:buNone/>
            </a:pPr>
            <a:r>
              <a:rPr lang="ru-RU" sz="2000" dirty="0" smtClean="0">
                <a:latin typeface="Arial" charset="0"/>
              </a:rPr>
              <a:t>Инструктор по ФИЗО</a:t>
            </a:r>
          </a:p>
          <a:p>
            <a:pPr algn="r">
              <a:buFont typeface="Georgia" pitchFamily="18" charset="0"/>
              <a:buNone/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Балашова Т.В.</a:t>
            </a:r>
            <a:endParaRPr lang="ru-RU" sz="2000" dirty="0" smtClean="0">
              <a:latin typeface="Arial" charset="0"/>
            </a:endParaRPr>
          </a:p>
        </p:txBody>
      </p:sp>
      <p:pic>
        <p:nvPicPr>
          <p:cNvPr id="13316" name="Picture 4" descr="e751c35a55b5157dcbaf5e5cbbf747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916113"/>
            <a:ext cx="26955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661248"/>
            <a:ext cx="6512511" cy="792088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20482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2879725" cy="2808287"/>
          </a:xfrm>
        </p:spPr>
      </p:pic>
      <p:pic>
        <p:nvPicPr>
          <p:cNvPr id="20483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>
          <a:xfrm>
            <a:off x="5745163" y="381000"/>
            <a:ext cx="3398837" cy="2832100"/>
          </a:xfrm>
        </p:spPr>
      </p:pic>
      <p:pic>
        <p:nvPicPr>
          <p:cNvPr id="20484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1538" y="3213100"/>
            <a:ext cx="2455862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638" y="1000125"/>
            <a:ext cx="7127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Рисунок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1773238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Рисунок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43050" y="704850"/>
            <a:ext cx="7112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Рисунок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19250" y="1989138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Рисунок 1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1341438"/>
            <a:ext cx="71278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Рисунок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620713"/>
            <a:ext cx="8683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Рисунок 1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1844675"/>
            <a:ext cx="8683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Рисунок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1196975"/>
            <a:ext cx="86677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Рисунок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1725" y="1916113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Рисунок 1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24750" y="1268413"/>
            <a:ext cx="868363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Рисунок 1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3" y="4292600"/>
            <a:ext cx="80803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Рисунок 2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66077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7" name="Рисунок 2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16363" y="4214813"/>
            <a:ext cx="72707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8" name="Рисунок 2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5738" y="3644900"/>
            <a:ext cx="738187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4365625"/>
            <a:ext cx="6985000" cy="18002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600" dirty="0" smtClean="0">
                <a:solidFill>
                  <a:schemeClr val="tx1"/>
                </a:solidFill>
                <a:effectLst/>
                <a:latin typeface="Arial" charset="0"/>
              </a:rPr>
              <a:t>   Какие геометрические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Arial" charset="0"/>
              </a:rPr>
              <a:t>фигуры «спрятались» в этом объекте?</a:t>
            </a:r>
          </a:p>
        </p:txBody>
      </p:sp>
      <p:sp>
        <p:nvSpPr>
          <p:cNvPr id="21507" name="Объект 3"/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34645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9" name="Picture 5" descr="горка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476250"/>
            <a:ext cx="6669088" cy="3889375"/>
          </a:xfrm>
        </p:spPr>
      </p:pic>
      <p:pic>
        <p:nvPicPr>
          <p:cNvPr id="21511" name="Picture 7" descr="001 - коп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9713" y="5516563"/>
            <a:ext cx="1284287" cy="1049337"/>
          </a:xfrm>
          <a:prstGeom prst="rect">
            <a:avLst/>
          </a:prstGeom>
          <a:noFill/>
        </p:spPr>
      </p:pic>
      <p:pic>
        <p:nvPicPr>
          <p:cNvPr id="21512" name="Picture 8" descr="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5516563"/>
            <a:ext cx="1004888" cy="103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>
          <a:xfrm>
            <a:off x="1793875" y="2636913"/>
            <a:ext cx="6511925" cy="187220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Спасибо за внимание!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92696"/>
            <a:ext cx="5688632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4338" name="Объект 2"/>
          <p:cNvSpPr>
            <a:spLocks noGrp="1"/>
          </p:cNvSpPr>
          <p:nvPr>
            <p:ph sz="quarter" idx="13"/>
          </p:nvPr>
        </p:nvSpPr>
        <p:spPr>
          <a:xfrm>
            <a:off x="468313" y="260649"/>
            <a:ext cx="8064500" cy="3600400"/>
          </a:xfrm>
        </p:spPr>
        <p:txBody>
          <a:bodyPr/>
          <a:lstStyle/>
          <a:p>
            <a:pPr marL="388938" indent="-342900" eaLnBrk="1" hangingPunct="1">
              <a:buFont typeface="Georgia" pitchFamily="18" charset="0"/>
              <a:buNone/>
            </a:pPr>
            <a:r>
              <a:rPr lang="ru-RU" b="1" u="sng" dirty="0" smtClean="0">
                <a:latin typeface="Times New Roman" pitchFamily="18" charset="0"/>
              </a:rPr>
              <a:t>Задачи: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Упражнять в умении определять и называть  плоскостные и объемные геометрические фигуры.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Развивать умение сравнивать и группировать объекты по признакам: цвет, форма.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Закреплять умение считать до 5</a:t>
            </a:r>
          </a:p>
          <a:p>
            <a:pPr marL="388938" indent="-342900" eaLnBrk="1" hangingPunct="1">
              <a:buFont typeface="Georgia" pitchFamily="18" charset="0"/>
              <a:buAutoNum type="arabicPeriod"/>
            </a:pPr>
            <a:r>
              <a:rPr lang="ru-RU" sz="2400" b="1" dirty="0" smtClean="0">
                <a:latin typeface="Times New Roman" pitchFamily="18" charset="0"/>
              </a:rPr>
              <a:t>Прививать желание заниматься физической культурой через знакомство со спортивным оборудованием.</a:t>
            </a:r>
          </a:p>
          <a:p>
            <a:pPr marL="388938" indent="-342900" eaLnBrk="1" hangingPunct="1">
              <a:buFont typeface="Georgia" pitchFamily="18" charset="0"/>
              <a:buNone/>
            </a:pPr>
            <a:r>
              <a:rPr lang="ru-RU" b="1" u="sng" dirty="0" smtClean="0">
                <a:latin typeface="Times New Roman" pitchFamily="18" charset="0"/>
              </a:rPr>
              <a:t>Описание игры. </a:t>
            </a:r>
          </a:p>
          <a:p>
            <a:pPr marL="388938" indent="-342900" eaLnBrk="1" hangingPunct="1">
              <a:buFont typeface="Georgia" pitchFamily="18" charset="0"/>
              <a:buNone/>
            </a:pPr>
            <a:r>
              <a:rPr lang="ru-RU" b="1" dirty="0" smtClean="0">
                <a:latin typeface="Times New Roman" pitchFamily="18" charset="0"/>
              </a:rPr>
              <a:t>    На первом слайде детям предлагается выполнить задание по признаку объекта</a:t>
            </a:r>
            <a:r>
              <a:rPr lang="ru-RU" b="1" dirty="0">
                <a:latin typeface="Times New Roman" pitchFamily="18" charset="0"/>
              </a:rPr>
              <a:t>.</a:t>
            </a:r>
            <a:r>
              <a:rPr lang="ru-RU" b="1" dirty="0" smtClean="0">
                <a:latin typeface="Times New Roman" pitchFamily="18" charset="0"/>
              </a:rPr>
              <a:t> В правом нижнем углу признак виден  сразу, либо появляется после ответа на поставленный вопрос. </a:t>
            </a:r>
            <a:r>
              <a:rPr lang="ru-RU" b="1" dirty="0">
                <a:latin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</a:rPr>
              <a:t>а следующем слайде –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143000" y="4292600"/>
            <a:ext cx="7245350" cy="12969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tx1"/>
                </a:solidFill>
                <a:latin typeface="Arial" charset="0"/>
              </a:rPr>
              <a:t>По какому признаку похожи эти объекты?</a:t>
            </a:r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74688"/>
            <a:ext cx="1951037" cy="1951037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6613" y="731838"/>
            <a:ext cx="3348037" cy="639762"/>
          </a:xfrm>
        </p:spPr>
        <p:txBody>
          <a:bodyPr rtlCol="0"/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pic>
        <p:nvPicPr>
          <p:cNvPr id="15364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3492500" y="1317625"/>
            <a:ext cx="2743200" cy="2743200"/>
          </a:xfrm>
        </p:spPr>
      </p:pic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620713"/>
            <a:ext cx="2068512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5245100"/>
            <a:ext cx="15636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/>
          </p:cNvSpPr>
          <p:nvPr>
            <p:ph type="title"/>
          </p:nvPr>
        </p:nvSpPr>
        <p:spPr bwMode="auto">
          <a:xfrm>
            <a:off x="1793875" y="5373688"/>
            <a:ext cx="6511925" cy="719137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4200" smtClean="0">
                <a:solidFill>
                  <a:schemeClr val="tx1"/>
                </a:solidFill>
                <a:effectLst/>
                <a:latin typeface="Arial" charset="0"/>
              </a:rPr>
              <a:t>Ответ</a:t>
            </a:r>
          </a:p>
        </p:txBody>
      </p:sp>
      <p:pic>
        <p:nvPicPr>
          <p:cNvPr id="26632" name="Picture 8" descr="круг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15816" y="980728"/>
            <a:ext cx="4156075" cy="303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1143000" y="4365625"/>
            <a:ext cx="6958013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>
                <a:solidFill>
                  <a:schemeClr val="tx1"/>
                </a:solidFill>
                <a:latin typeface="Arial" charset="0"/>
              </a:rPr>
              <a:t>Назови лишний объект</a:t>
            </a:r>
          </a:p>
        </p:txBody>
      </p:sp>
      <p:pic>
        <p:nvPicPr>
          <p:cNvPr id="16386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692150"/>
            <a:ext cx="1941512" cy="1941513"/>
          </a:xfrm>
        </p:spPr>
      </p:pic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>
          <a:xfrm>
            <a:off x="4646613" y="731838"/>
            <a:ext cx="3348037" cy="639762"/>
          </a:xfrm>
        </p:spPr>
        <p:txBody>
          <a:bodyPr rtlCol="0"/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pic>
        <p:nvPicPr>
          <p:cNvPr id="1638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620713"/>
            <a:ext cx="1766888" cy="1768475"/>
          </a:xfrm>
        </p:spPr>
      </p:pic>
      <p:pic>
        <p:nvPicPr>
          <p:cNvPr id="16389" name="Рисунок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1773238"/>
            <a:ext cx="3014663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4388" y="5300663"/>
            <a:ext cx="150971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/>
          </p:cNvSpPr>
          <p:nvPr>
            <p:ph type="title"/>
          </p:nvPr>
        </p:nvSpPr>
        <p:spPr bwMode="auto">
          <a:xfrm>
            <a:off x="1793875" y="5300663"/>
            <a:ext cx="6511925" cy="7207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4200" dirty="0" smtClean="0">
                <a:solidFill>
                  <a:schemeClr val="tx1"/>
                </a:solidFill>
                <a:effectLst/>
                <a:latin typeface="Arial" charset="0"/>
              </a:rPr>
              <a:t>Ответ</a:t>
            </a:r>
          </a:p>
        </p:txBody>
      </p:sp>
      <p:pic>
        <p:nvPicPr>
          <p:cNvPr id="29702" name="Picture 6" descr="bg208392225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3768" y="836712"/>
            <a:ext cx="4367213" cy="3475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/>
          </p:cNvSpPr>
          <p:nvPr>
            <p:ph type="title" idx="4294967295"/>
          </p:nvPr>
        </p:nvSpPr>
        <p:spPr bwMode="auto">
          <a:xfrm>
            <a:off x="539750" y="4652963"/>
            <a:ext cx="8280400" cy="792162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4200" smtClean="0">
                <a:solidFill>
                  <a:schemeClr val="tx1"/>
                </a:solidFill>
                <a:effectLst/>
                <a:latin typeface="Arial" charset="0"/>
              </a:rPr>
              <a:t>Подбери пару по признаку </a:t>
            </a:r>
          </a:p>
        </p:txBody>
      </p:sp>
      <p:pic>
        <p:nvPicPr>
          <p:cNvPr id="17410" name="Объект 10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3563938" y="2708275"/>
            <a:ext cx="1474787" cy="1176338"/>
          </a:xfrm>
        </p:spPr>
      </p:pic>
      <p:sp>
        <p:nvSpPr>
          <p:cNvPr id="17411" name="Rectangle 10"/>
          <p:cNvSpPr>
            <a:spLocks noGrp="1"/>
          </p:cNvSpPr>
          <p:nvPr>
            <p:ph sz="half" idx="4294967295"/>
          </p:nvPr>
        </p:nvSpPr>
        <p:spPr>
          <a:xfrm>
            <a:off x="5076825" y="765175"/>
            <a:ext cx="3124200" cy="3475038"/>
          </a:xfrm>
        </p:spPr>
        <p:txBody>
          <a:bodyPr/>
          <a:lstStyle/>
          <a:p>
            <a:endParaRPr lang="ru-RU" sz="2000" smtClean="0"/>
          </a:p>
        </p:txBody>
      </p:sp>
      <p:pic>
        <p:nvPicPr>
          <p:cNvPr id="17412" name="Рисунок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762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420938"/>
            <a:ext cx="1778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1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77838"/>
            <a:ext cx="16160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1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2925763"/>
            <a:ext cx="20240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2" descr="5733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/>
          <a:srcRect/>
          <a:stretch>
            <a:fillRect/>
          </a:stretch>
        </p:blipFill>
        <p:spPr>
          <a:xfrm>
            <a:off x="827088" y="620713"/>
            <a:ext cx="1660525" cy="1660525"/>
          </a:xfrm>
        </p:spPr>
      </p:pic>
      <p:pic>
        <p:nvPicPr>
          <p:cNvPr id="17417" name="Picture 14" descr="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1725" y="5373688"/>
            <a:ext cx="1214438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05839" y="4468560"/>
            <a:ext cx="4884780" cy="85725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Ответ</a:t>
            </a:r>
            <a:endParaRPr lang="ru-RU" dirty="0"/>
          </a:p>
        </p:txBody>
      </p:sp>
      <p:pic>
        <p:nvPicPr>
          <p:cNvPr id="18434" name="Объект 5"/>
          <p:cNvPicPr>
            <a:picLocks noGrp="1" noChangeAspect="1"/>
          </p:cNvPicPr>
          <p:nvPr>
            <p:ph sz="half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836613"/>
            <a:ext cx="1330325" cy="1330325"/>
          </a:xfrm>
        </p:spPr>
      </p:pic>
      <p:pic>
        <p:nvPicPr>
          <p:cNvPr id="18435" name="Picture 11" descr="5733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692150"/>
            <a:ext cx="1660525" cy="1660525"/>
          </a:xfrm>
        </p:spPr>
      </p:pic>
      <p:sp>
        <p:nvSpPr>
          <p:cNvPr id="18436" name="Rectangle 12"/>
          <p:cNvSpPr>
            <a:spLocks noGrp="1"/>
          </p:cNvSpPr>
          <p:nvPr>
            <p:ph sz="quarter" idx="4294967295"/>
          </p:nvPr>
        </p:nvSpPr>
        <p:spPr>
          <a:xfrm>
            <a:off x="900113" y="4508500"/>
            <a:ext cx="6643687" cy="1584325"/>
          </a:xfrm>
        </p:spPr>
        <p:txBody>
          <a:bodyPr/>
          <a:lstStyle/>
          <a:p>
            <a:endParaRPr lang="ru-RU" sz="1800" dirty="0" smtClean="0"/>
          </a:p>
        </p:txBody>
      </p:sp>
      <p:pic>
        <p:nvPicPr>
          <p:cNvPr id="1843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906463"/>
            <a:ext cx="115887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908050"/>
            <a:ext cx="1347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Рисунок 8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43213" y="2781300"/>
            <a:ext cx="1347787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Рисунок 9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7213" y="2786063"/>
            <a:ext cx="11414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549784"/>
            <a:ext cx="8748463" cy="73233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Разложи по цвету и сосчитай</a:t>
            </a:r>
            <a:endParaRPr lang="ru-RU" dirty="0"/>
          </a:p>
        </p:txBody>
      </p:sp>
      <p:pic>
        <p:nvPicPr>
          <p:cNvPr id="19459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6588125" y="2852738"/>
            <a:ext cx="1993900" cy="1519237"/>
          </a:xfrm>
        </p:spPr>
      </p:pic>
      <p:pic>
        <p:nvPicPr>
          <p:cNvPr id="19460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708275"/>
            <a:ext cx="20875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76250"/>
            <a:ext cx="912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1557338"/>
            <a:ext cx="80486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2038350"/>
            <a:ext cx="6254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787400"/>
            <a:ext cx="746125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16913" y="239713"/>
            <a:ext cx="69691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Рисунок 1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19250" y="549275"/>
            <a:ext cx="866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Рисунок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903788" y="311150"/>
            <a:ext cx="7699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Рисунок 1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95738" y="1844675"/>
            <a:ext cx="7699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Рисунок 17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35900" y="2011363"/>
            <a:ext cx="6508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Рисунок 18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00788" y="836613"/>
            <a:ext cx="7683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Рисунок 21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71550" y="1628775"/>
            <a:ext cx="8699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Рисунок 2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46688" y="1385888"/>
            <a:ext cx="869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3" name="Рисунок 2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67013" y="239713"/>
            <a:ext cx="868362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4" name="Рисунок 24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91388" y="842963"/>
            <a:ext cx="8699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Picture 22" descr="001 - копия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092950" y="5300663"/>
            <a:ext cx="16446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23" descr="001 - копия (2)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364163" y="5373688"/>
            <a:ext cx="14398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обруч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2781300"/>
            <a:ext cx="19716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452</TotalTime>
  <Words>134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МБДОУ «Колыванский детский сад «Радуга»</vt:lpstr>
      <vt:lpstr>Презентация PowerPoint</vt:lpstr>
      <vt:lpstr>Презентация PowerPoint</vt:lpstr>
      <vt:lpstr>Ответ</vt:lpstr>
      <vt:lpstr>Презентация PowerPoint</vt:lpstr>
      <vt:lpstr>Ответ</vt:lpstr>
      <vt:lpstr>Подбери пару по признаку </vt:lpstr>
      <vt:lpstr>Ответ</vt:lpstr>
      <vt:lpstr>Разложи по цвету и сосчитай</vt:lpstr>
      <vt:lpstr>Ответ</vt:lpstr>
      <vt:lpstr>   Какие геометрические  фигуры «спрятались» в этом объекте?</vt:lpstr>
      <vt:lpstr>Спасибо за внимание!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79133</cp:lastModifiedBy>
  <cp:revision>24</cp:revision>
  <dcterms:created xsi:type="dcterms:W3CDTF">2015-01-08T12:12:13Z</dcterms:created>
  <dcterms:modified xsi:type="dcterms:W3CDTF">2020-11-14T12:53:26Z</dcterms:modified>
</cp:coreProperties>
</file>